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0" r:id="rId2"/>
    <p:sldId id="268" r:id="rId3"/>
    <p:sldId id="287" r:id="rId4"/>
    <p:sldId id="272" r:id="rId5"/>
    <p:sldId id="275" r:id="rId6"/>
    <p:sldId id="286" r:id="rId7"/>
    <p:sldId id="285" r:id="rId8"/>
    <p:sldId id="278" r:id="rId9"/>
    <p:sldId id="284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C04E"/>
    <a:srgbClr val="3986A3"/>
    <a:srgbClr val="2E3A88"/>
    <a:srgbClr val="439692"/>
    <a:srgbClr val="92C057"/>
    <a:srgbClr val="31679E"/>
    <a:srgbClr val="F07C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7"/>
    <p:restoredTop sz="85662"/>
  </p:normalViewPr>
  <p:slideViewPr>
    <p:cSldViewPr snapToGrid="0" snapToObjects="1">
      <p:cViewPr varScale="1">
        <p:scale>
          <a:sx n="80" d="100"/>
          <a:sy n="8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CD557-5233-9842-9864-99DCA140FE8F}" type="datetimeFigureOut">
              <a:rPr lang="en-US" smtClean="0"/>
              <a:t>1/13/23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D97C8-6E5E-274B-912A-C5914330D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may also be good to see what would be good topics or areas of need for 2023 so that we can plan the year and speakers accordingly as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97C8-6E5E-274B-912A-C5914330DB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37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97C8-6E5E-274B-912A-C5914330DB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76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97C8-6E5E-274B-912A-C5914330DB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20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97C8-6E5E-274B-912A-C5914330DB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66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97C8-6E5E-274B-912A-C5914330DB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21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97C8-6E5E-274B-912A-C5914330DB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20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Creating more space to host experts and have a discussion around centering Health Equity </a:t>
            </a:r>
          </a:p>
          <a:p>
            <a:r>
              <a:rPr lang="en-US" dirty="0"/>
              <a:t>Hosting partners that represent and directly engage with CHWs for their perspective and shared learning from challenges and triumphs</a:t>
            </a:r>
          </a:p>
          <a:p>
            <a:r>
              <a:rPr lang="en-US" dirty="0"/>
              <a:t>Continued representation and sharing from Network Leads and HSOs for their insights on sustainable models for addressing SDOH</a:t>
            </a:r>
          </a:p>
          <a:p>
            <a:r>
              <a:rPr lang="en-US" dirty="0"/>
              <a:t>Equity+ Network - Resource Center has launched! Target audience is CBOs across NC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97C8-6E5E-274B-912A-C5914330DB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97C8-6E5E-274B-912A-C5914330DB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75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97C8-6E5E-274B-912A-C5914330DB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36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Webpage has info for providers, beneficiaries, local DSS, and community partners </a:t>
            </a:r>
          </a:p>
          <a:p>
            <a:r>
              <a:rPr lang="en-US" dirty="0"/>
              <a:t>Toolkit has social media post, fact sheets and FAQs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Webinars have past info and updates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CMS call topics: </a:t>
            </a:r>
            <a:r>
              <a:rPr lang="en-US" sz="1800" b="1" i="0" u="sng" strike="noStrike" dirty="0">
                <a:solidFill>
                  <a:srgbClr val="272727"/>
                </a:solidFill>
                <a:effectLst/>
                <a:latin typeface="Calibri" panose="020F0502020204030204" pitchFamily="34" charset="0"/>
              </a:rPr>
              <a:t> Call Topics: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1" i="0" u="none" strike="noStrike" dirty="0">
                <a:solidFill>
                  <a:srgbClr val="272727"/>
                </a:solidFill>
                <a:effectLst/>
                <a:latin typeface="Calibri" panose="020F0502020204030204" pitchFamily="34" charset="0"/>
              </a:rPr>
              <a:t>Updates on Medicaid and CHIP Continuous Enrollment Unwinding </a:t>
            </a:r>
            <a:endParaRPr lang="en-US" sz="1800" b="0" i="0" u="none" strike="noStrike" dirty="0">
              <a:solidFill>
                <a:srgbClr val="272727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272727"/>
                </a:solidFill>
                <a:effectLst/>
                <a:latin typeface="Calibri" panose="020F0502020204030204" pitchFamily="34" charset="0"/>
              </a:rPr>
              <a:t>Marketplace and Medicare Open Enrollment</a:t>
            </a:r>
          </a:p>
          <a:p>
            <a:pPr marL="0" marR="0" algn="l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272727"/>
                </a:solidFill>
                <a:effectLst/>
                <a:latin typeface="Calibri" panose="020F0502020204030204" pitchFamily="34" charset="0"/>
              </a:rPr>
              <a:t>Open discussion on current issues, trends, or topics you are seeing in your area of operations</a:t>
            </a:r>
          </a:p>
          <a:p>
            <a:pPr marL="0" marR="0" algn="l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272727"/>
                </a:solidFill>
                <a:effectLst/>
                <a:latin typeface="Calibri" panose="020F0502020204030204" pitchFamily="34" charset="0"/>
              </a:rPr>
              <a:t>Integration of community resources</a:t>
            </a:r>
          </a:p>
          <a:p>
            <a:endParaRPr lang="en-US" dirty="0"/>
          </a:p>
          <a:p>
            <a:r>
              <a:rPr lang="en-US" dirty="0"/>
              <a:t>Follow up questions:</a:t>
            </a:r>
          </a:p>
          <a:p>
            <a:pPr marL="171450" indent="-171450">
              <a:buFontTx/>
              <a:buChar char="-"/>
            </a:pPr>
            <a:r>
              <a:rPr lang="en-US" dirty="0"/>
              <a:t>CMS navigator pilot project in Mecklenburg and Guilford counties?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/>
              <a:t>12.23 </a:t>
            </a:r>
            <a:r>
              <a:rPr lang="en-US" dirty="0"/>
              <a:t>and if there was a decision to push redeterminations up to April 2023?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D97C8-6E5E-274B-912A-C5914330DB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1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BBCD-8080-954C-BE22-69CFDAC0D97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AB29-300E-6140-B266-F632F077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BBCD-8080-954C-BE22-69CFDAC0D97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AB29-300E-6140-B266-F632F077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BBCD-8080-954C-BE22-69CFDAC0D97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AB29-300E-6140-B266-F632F077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BBCD-8080-954C-BE22-69CFDAC0D97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AB29-300E-6140-B266-F632F077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BBCD-8080-954C-BE22-69CFDAC0D97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AB29-300E-6140-B266-F632F077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BBCD-8080-954C-BE22-69CFDAC0D97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AB29-300E-6140-B266-F632F077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BBCD-8080-954C-BE22-69CFDAC0D97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AB29-300E-6140-B266-F632F077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BBCD-8080-954C-BE22-69CFDAC0D97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AB29-300E-6140-B266-F632F077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BBCD-8080-954C-BE22-69CFDAC0D97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AB29-300E-6140-B266-F632F077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BBCD-8080-954C-BE22-69CFDAC0D97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AB29-300E-6140-B266-F632F077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BBCD-8080-954C-BE22-69CFDAC0D97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AB29-300E-6140-B266-F632F077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0BBCD-8080-954C-BE22-69CFDAC0D97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3AB29-300E-6140-B266-F632F077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hyperlink" Target="mailto:Jclayton@CareShareHealth.org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clayton@CareShareHealth.org" TargetMode="External"/><Relationship Id="rId5" Type="http://schemas.openxmlformats.org/officeDocument/2006/relationships/image" Target="../media/image1.png"/><Relationship Id="rId4" Type="http://schemas.openxmlformats.org/officeDocument/2006/relationships/hyperlink" Target="mailto:jclayton@caresharehealth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clayton@CareShareHealth.org" TargetMode="External"/><Relationship Id="rId5" Type="http://schemas.openxmlformats.org/officeDocument/2006/relationships/image" Target="../media/image1.png"/><Relationship Id="rId4" Type="http://schemas.openxmlformats.org/officeDocument/2006/relationships/hyperlink" Target="mailto:lkinney@CareShareHealth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clayton@CareShareHealth.org" TargetMode="External"/><Relationship Id="rId5" Type="http://schemas.openxmlformats.org/officeDocument/2006/relationships/image" Target="../media/image1.png"/><Relationship Id="rId4" Type="http://schemas.openxmlformats.org/officeDocument/2006/relationships/hyperlink" Target="mailto:lkinney@CareShareHealth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clayton@CareShareHealth.org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clayton@CareShareHealth.org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clayton@CareShareHealth.org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quitypn.org/events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equitypn.org/community-resource-map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quitypn.org/equinet-resource-library/" TargetMode="External"/><Relationship Id="rId5" Type="http://schemas.openxmlformats.org/officeDocument/2006/relationships/hyperlink" Target="mailto:Jclayton@CareShareHealth.org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clayton@CareShareHealth.org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us02web.zoom.us/webinar/register/WN_al-k5gaYQZ2AdQXkCg1YWw" TargetMode="External"/><Relationship Id="rId13" Type="http://schemas.openxmlformats.org/officeDocument/2006/relationships/hyperlink" Target="https://medicaid.ncdhhs.gov/media/12236/download?attachment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medicaid.ncdhhs.gov/tailored-care-management" TargetMode="External"/><Relationship Id="rId12" Type="http://schemas.openxmlformats.org/officeDocument/2006/relationships/hyperlink" Target="https://medicaid.ncdhhs.gov/more-information#community-partners-webinar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cdhhs.gov/news/press-releases/2022/09/29/ncdhhs-delays-medicaid-managed-care-tailored-plans" TargetMode="External"/><Relationship Id="rId11" Type="http://schemas.openxmlformats.org/officeDocument/2006/relationships/hyperlink" Target="https://medicaid.ncdhhs.gov/End-of-PHE-Toolkit" TargetMode="External"/><Relationship Id="rId5" Type="http://schemas.openxmlformats.org/officeDocument/2006/relationships/hyperlink" Target="mailto:Jclayton@CareShareHealth.org" TargetMode="External"/><Relationship Id="rId10" Type="http://schemas.openxmlformats.org/officeDocument/2006/relationships/hyperlink" Target="https://medicaid.ncdhhs.gov/End-of-PHE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ncdhhs.gov/about/department-initiatives/healthy-opportunities/healthy-opportunities-pilots/healthy-opportunities-pilots-work" TargetMode="External"/><Relationship Id="rId14" Type="http://schemas.openxmlformats.org/officeDocument/2006/relationships/hyperlink" Target="https://cms.zoomgov.com/meeting/register/vJIscuqprzIoEz5mWwRZE7Wtsalcp4xEKg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870285C-4416-2F4F-A943-31C8BCB0ED74}"/>
              </a:ext>
            </a:extLst>
          </p:cNvPr>
          <p:cNvSpPr/>
          <p:nvPr/>
        </p:nvSpPr>
        <p:spPr>
          <a:xfrm flipV="1">
            <a:off x="0" y="5823856"/>
            <a:ext cx="12192000" cy="1194004"/>
          </a:xfrm>
          <a:prstGeom prst="rect">
            <a:avLst/>
          </a:prstGeom>
          <a:gradFill flip="none" rotWithShape="1">
            <a:gsLst>
              <a:gs pos="0">
                <a:srgbClr val="77C04E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6226C623-C7BC-DF46-B0D6-633FFF4DF5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8543" y="5859715"/>
            <a:ext cx="884742" cy="6610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ADCF586-30D2-CD4C-B486-FDC1BF74156A}"/>
              </a:ext>
            </a:extLst>
          </p:cNvPr>
          <p:cNvSpPr txBox="1"/>
          <p:nvPr/>
        </p:nvSpPr>
        <p:spPr>
          <a:xfrm>
            <a:off x="-184291" y="5918021"/>
            <a:ext cx="330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Jalah Clayton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 Share Health Alliance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  <a:hlinkClick r:id="rId5"/>
              </a:rPr>
              <a:t>Jclayton@CareShareHealth.org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919-861-8360</a:t>
            </a:r>
          </a:p>
          <a:p>
            <a:pPr algn="ctr"/>
            <a:r>
              <a:rPr lang="en-US" sz="8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F617A4-4952-F04B-A68A-3B4170BB2A57}"/>
              </a:ext>
            </a:extLst>
          </p:cNvPr>
          <p:cNvSpPr txBox="1"/>
          <p:nvPr/>
        </p:nvSpPr>
        <p:spPr>
          <a:xfrm>
            <a:off x="8723085" y="6025318"/>
            <a:ext cx="330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1631 Midtown Pl. Ste 104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Raleigh, NC 27609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73" y="2642400"/>
            <a:ext cx="9483396" cy="119400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2E3A88"/>
                </a:solidFill>
                <a:latin typeface="+mn-lt"/>
                <a:ea typeface="+mn-ea"/>
                <a:cs typeface="+mn-cs"/>
              </a:rPr>
              <a:t>NC </a:t>
            </a:r>
            <a:r>
              <a:rPr lang="en-US" sz="4000" b="1" dirty="0" err="1">
                <a:solidFill>
                  <a:srgbClr val="2E3A88"/>
                </a:solidFill>
                <a:latin typeface="+mn-lt"/>
                <a:ea typeface="+mn-ea"/>
                <a:cs typeface="+mn-cs"/>
              </a:rPr>
              <a:t>COMeT</a:t>
            </a:r>
            <a:r>
              <a:rPr lang="en-US" sz="4000" b="1" dirty="0">
                <a:solidFill>
                  <a:srgbClr val="2E3A88"/>
                </a:solidFill>
                <a:latin typeface="+mn-lt"/>
                <a:ea typeface="+mn-ea"/>
                <a:cs typeface="+mn-cs"/>
              </a:rPr>
              <a:t> </a:t>
            </a:r>
            <a:br>
              <a:rPr lang="en-US" sz="3400" b="1" dirty="0"/>
            </a:br>
            <a:r>
              <a:rPr lang="en-US" sz="3400" b="1" dirty="0"/>
              <a:t>Partner Updates</a:t>
            </a:r>
            <a:endParaRPr lang="en-US" sz="2800" b="1" dirty="0">
              <a:solidFill>
                <a:srgbClr val="2E3A8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AF5BDFB-B082-5D43-82C0-D8249CF2B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8914" y="4307032"/>
            <a:ext cx="9144000" cy="626372"/>
          </a:xfrm>
        </p:spPr>
        <p:txBody>
          <a:bodyPr/>
          <a:lstStyle/>
          <a:p>
            <a:r>
              <a:rPr lang="en-US" b="1" dirty="0">
                <a:solidFill>
                  <a:srgbClr val="2E3A88"/>
                </a:solidFill>
              </a:rPr>
              <a:t>January 13, 2023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9430" y="6607669"/>
            <a:ext cx="3308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r>
              <a:rPr lang="en-US" sz="14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MedTransform</a:t>
            </a:r>
            <a:endParaRPr lang="en-US" sz="14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32" y="176669"/>
            <a:ext cx="2007137" cy="1253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95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9112" y="1866125"/>
            <a:ext cx="4885019" cy="71587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2E3A88"/>
                </a:solidFill>
                <a:latin typeface="Fira Sans ExtraBold"/>
                <a:cs typeface="+mn-cs"/>
              </a:rPr>
              <a:t>Next Meeting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1861" y="6376837"/>
            <a:ext cx="3308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r>
              <a:rPr lang="en-US" sz="14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MedTransform</a:t>
            </a:r>
            <a:endParaRPr lang="en-US" sz="14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816" y="337270"/>
            <a:ext cx="2007137" cy="1253499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39753146-F9D1-4743-AE10-E19007E43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7379" y="2812830"/>
            <a:ext cx="6866313" cy="228564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2E3A88"/>
                </a:solidFill>
                <a:ea typeface="+mj-ea"/>
              </a:rPr>
              <a:t>Friday February 10, 2023</a:t>
            </a:r>
          </a:p>
          <a:p>
            <a:r>
              <a:rPr lang="en-US" sz="3600" b="1" dirty="0">
                <a:solidFill>
                  <a:srgbClr val="2E3A88"/>
                </a:solidFill>
                <a:ea typeface="+mj-ea"/>
              </a:rPr>
              <a:t>10:00 – 11:00 am</a:t>
            </a:r>
          </a:p>
          <a:p>
            <a:endParaRPr lang="en-US" sz="3600" b="1" dirty="0"/>
          </a:p>
          <a:p>
            <a:r>
              <a:rPr lang="en-US" sz="2000" b="1" dirty="0">
                <a:solidFill>
                  <a:srgbClr val="2E3A88"/>
                </a:solidFill>
                <a:ea typeface="+mj-ea"/>
              </a:rPr>
              <a:t>Contact Jalah Clayton</a:t>
            </a:r>
            <a:r>
              <a:rPr lang="en-US" sz="1800" b="1" dirty="0"/>
              <a:t>, </a:t>
            </a:r>
            <a:r>
              <a:rPr lang="en-US" sz="1800" b="1" dirty="0">
                <a:hlinkClick r:id="rId4"/>
              </a:rPr>
              <a:t>jclayton@caresharehealth.org</a:t>
            </a:r>
            <a:endParaRPr lang="en-US" sz="1800" b="1" dirty="0"/>
          </a:p>
          <a:p>
            <a:endParaRPr lang="en-US" sz="1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E275A1-8075-D543-87F7-74E64FE66274}"/>
              </a:ext>
            </a:extLst>
          </p:cNvPr>
          <p:cNvSpPr/>
          <p:nvPr/>
        </p:nvSpPr>
        <p:spPr>
          <a:xfrm flipV="1">
            <a:off x="0" y="5910943"/>
            <a:ext cx="12192000" cy="1096032"/>
          </a:xfrm>
          <a:prstGeom prst="rect">
            <a:avLst/>
          </a:prstGeom>
          <a:gradFill flip="none" rotWithShape="1">
            <a:gsLst>
              <a:gs pos="0">
                <a:srgbClr val="77C04E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DC8043A4-47ED-CC40-81BE-CC8549CE06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8543" y="5859715"/>
            <a:ext cx="884742" cy="6610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38A87D4-F86A-9E49-AEEF-3FE0C481771A}"/>
              </a:ext>
            </a:extLst>
          </p:cNvPr>
          <p:cNvSpPr txBox="1"/>
          <p:nvPr/>
        </p:nvSpPr>
        <p:spPr>
          <a:xfrm>
            <a:off x="8727274" y="6053671"/>
            <a:ext cx="330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1631 Midtown Pl. Ste 104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Raleigh, NC 27609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B2EFDD-7420-0B4A-B4F5-E873E89E4BD4}"/>
              </a:ext>
            </a:extLst>
          </p:cNvPr>
          <p:cNvSpPr txBox="1"/>
          <p:nvPr/>
        </p:nvSpPr>
        <p:spPr>
          <a:xfrm>
            <a:off x="4579430" y="6607669"/>
            <a:ext cx="3308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r>
              <a:rPr lang="en-US" sz="14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MedTransform</a:t>
            </a:r>
            <a:endParaRPr lang="en-US" sz="14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E48599-1794-E04B-BBAE-2FAF0A053755}"/>
              </a:ext>
            </a:extLst>
          </p:cNvPr>
          <p:cNvSpPr txBox="1"/>
          <p:nvPr/>
        </p:nvSpPr>
        <p:spPr>
          <a:xfrm>
            <a:off x="-184291" y="5918021"/>
            <a:ext cx="330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Jalah Clayton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 Share Health Alliance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  <a:hlinkClick r:id="rId6"/>
              </a:rPr>
              <a:t>Jclayton@CareShareHealth.org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919-861-8360</a:t>
            </a:r>
          </a:p>
          <a:p>
            <a:pPr algn="ctr"/>
            <a:r>
              <a:rPr lang="en-US" sz="8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44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32" y="176669"/>
            <a:ext cx="2007137" cy="12534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61CBCD-9E75-C342-BE6D-CA61E2692895}"/>
              </a:ext>
            </a:extLst>
          </p:cNvPr>
          <p:cNvSpPr txBox="1"/>
          <p:nvPr/>
        </p:nvSpPr>
        <p:spPr>
          <a:xfrm>
            <a:off x="2035629" y="2463198"/>
            <a:ext cx="85452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Name &amp; Organization</a:t>
            </a:r>
          </a:p>
          <a:p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Where are you calling from today?</a:t>
            </a:r>
          </a:p>
          <a:p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BHAG for 2023 OR a skill-building/habit focus for 2023?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2E3A88"/>
              </a:solidFill>
              <a:ea typeface="+mj-ea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6BBA07-D5BE-3A42-9DE0-AB400A264316}"/>
              </a:ext>
            </a:extLst>
          </p:cNvPr>
          <p:cNvSpPr txBox="1">
            <a:spLocks/>
          </p:cNvSpPr>
          <p:nvPr/>
        </p:nvSpPr>
        <p:spPr>
          <a:xfrm>
            <a:off x="2193472" y="1556867"/>
            <a:ext cx="8229600" cy="7838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2E3A88"/>
                </a:solidFill>
                <a:latin typeface="Fira Sans ExtraBold"/>
                <a:cs typeface="+mn-cs"/>
              </a:rPr>
              <a:t>Welcome and Introductions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E28BC4-4A22-0845-B3FC-8F0086F20C54}"/>
              </a:ext>
            </a:extLst>
          </p:cNvPr>
          <p:cNvSpPr txBox="1"/>
          <p:nvPr/>
        </p:nvSpPr>
        <p:spPr>
          <a:xfrm>
            <a:off x="131608" y="5848309"/>
            <a:ext cx="3308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Linda Kinney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 Share Health Alliance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  <a:hlinkClick r:id="rId4"/>
              </a:rPr>
              <a:t>lkinney@CareShareHealth.org</a:t>
            </a:r>
            <a:endParaRPr lang="en-US" sz="12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919-861-8356</a:t>
            </a:r>
          </a:p>
          <a:p>
            <a:pPr algn="ctr"/>
            <a:r>
              <a:rPr lang="en-US" sz="12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endParaRPr lang="en-US" sz="12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72F75F-CAD0-DA46-9E26-BB2BD3795BAA}"/>
              </a:ext>
            </a:extLst>
          </p:cNvPr>
          <p:cNvSpPr/>
          <p:nvPr/>
        </p:nvSpPr>
        <p:spPr>
          <a:xfrm flipV="1">
            <a:off x="0" y="5823856"/>
            <a:ext cx="12192000" cy="1194004"/>
          </a:xfrm>
          <a:prstGeom prst="rect">
            <a:avLst/>
          </a:prstGeom>
          <a:gradFill flip="none" rotWithShape="1">
            <a:gsLst>
              <a:gs pos="0">
                <a:srgbClr val="77C04E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5F6B6DFE-1C24-2D45-9458-E2AE430485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8543" y="5859715"/>
            <a:ext cx="884742" cy="66101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A2712CE-CB30-4847-81DD-3F432581C714}"/>
              </a:ext>
            </a:extLst>
          </p:cNvPr>
          <p:cNvSpPr txBox="1"/>
          <p:nvPr/>
        </p:nvSpPr>
        <p:spPr>
          <a:xfrm>
            <a:off x="8727274" y="6053671"/>
            <a:ext cx="330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1631 Midtown Pl. Ste 104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Raleigh, NC 27609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4A2428C-B18E-8544-8143-6B7F5B7FF695}"/>
              </a:ext>
            </a:extLst>
          </p:cNvPr>
          <p:cNvSpPr txBox="1"/>
          <p:nvPr/>
        </p:nvSpPr>
        <p:spPr>
          <a:xfrm>
            <a:off x="4579430" y="6607669"/>
            <a:ext cx="3308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r>
              <a:rPr lang="en-US" sz="14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MedTransform</a:t>
            </a:r>
            <a:endParaRPr lang="en-US" sz="14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4CBAA0-82EE-E249-9F16-FFBFD37DFE90}"/>
              </a:ext>
            </a:extLst>
          </p:cNvPr>
          <p:cNvSpPr txBox="1"/>
          <p:nvPr/>
        </p:nvSpPr>
        <p:spPr>
          <a:xfrm>
            <a:off x="-184291" y="5918021"/>
            <a:ext cx="330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Jalah Clayton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 Share Health Alliance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  <a:hlinkClick r:id="rId6"/>
              </a:rPr>
              <a:t>Jclayton@CareShareHealth.org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919-861-8360</a:t>
            </a:r>
          </a:p>
          <a:p>
            <a:pPr algn="ctr"/>
            <a:r>
              <a:rPr lang="en-US" sz="8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32" y="176669"/>
            <a:ext cx="2007137" cy="12534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61CBCD-9E75-C342-BE6D-CA61E2692895}"/>
              </a:ext>
            </a:extLst>
          </p:cNvPr>
          <p:cNvSpPr txBox="1"/>
          <p:nvPr/>
        </p:nvSpPr>
        <p:spPr>
          <a:xfrm>
            <a:off x="2035629" y="2463198"/>
            <a:ext cx="85452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The meeting is being recorded</a:t>
            </a:r>
          </a:p>
          <a:p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Lines will be muted during the presentation – unmute to ask a question, phone - *6</a:t>
            </a:r>
          </a:p>
          <a:p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Use the chat box for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2E3A88"/>
              </a:solidFill>
              <a:ea typeface="+mj-ea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6BBA07-D5BE-3A42-9DE0-AB400A264316}"/>
              </a:ext>
            </a:extLst>
          </p:cNvPr>
          <p:cNvSpPr txBox="1">
            <a:spLocks/>
          </p:cNvSpPr>
          <p:nvPr/>
        </p:nvSpPr>
        <p:spPr>
          <a:xfrm>
            <a:off x="2193472" y="1556867"/>
            <a:ext cx="8229600" cy="7838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2E3A88"/>
                </a:solidFill>
                <a:latin typeface="Fira Sans ExtraBold"/>
                <a:cs typeface="+mn-cs"/>
              </a:rPr>
              <a:t>Logistics for today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E28BC4-4A22-0845-B3FC-8F0086F20C54}"/>
              </a:ext>
            </a:extLst>
          </p:cNvPr>
          <p:cNvSpPr txBox="1"/>
          <p:nvPr/>
        </p:nvSpPr>
        <p:spPr>
          <a:xfrm>
            <a:off x="131608" y="5848309"/>
            <a:ext cx="3308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Linda Kinney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 Share Health Alliance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  <a:hlinkClick r:id="rId4"/>
              </a:rPr>
              <a:t>lkinney@CareShareHealth.org</a:t>
            </a:r>
            <a:endParaRPr lang="en-US" sz="12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919-861-8356</a:t>
            </a:r>
          </a:p>
          <a:p>
            <a:pPr algn="ctr"/>
            <a:r>
              <a:rPr lang="en-US" sz="12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endParaRPr lang="en-US" sz="12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72F75F-CAD0-DA46-9E26-BB2BD3795BAA}"/>
              </a:ext>
            </a:extLst>
          </p:cNvPr>
          <p:cNvSpPr/>
          <p:nvPr/>
        </p:nvSpPr>
        <p:spPr>
          <a:xfrm flipV="1">
            <a:off x="0" y="5823856"/>
            <a:ext cx="12192000" cy="1194004"/>
          </a:xfrm>
          <a:prstGeom prst="rect">
            <a:avLst/>
          </a:prstGeom>
          <a:gradFill flip="none" rotWithShape="1">
            <a:gsLst>
              <a:gs pos="0">
                <a:srgbClr val="77C04E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A close up of a sign&#10;&#10;Description automatically generated">
            <a:extLst>
              <a:ext uri="{FF2B5EF4-FFF2-40B4-BE49-F238E27FC236}">
                <a16:creationId xmlns:a16="http://schemas.microsoft.com/office/drawing/2014/main" id="{5F6B6DFE-1C24-2D45-9458-E2AE430485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8543" y="5859715"/>
            <a:ext cx="884742" cy="66101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A2712CE-CB30-4847-81DD-3F432581C714}"/>
              </a:ext>
            </a:extLst>
          </p:cNvPr>
          <p:cNvSpPr txBox="1"/>
          <p:nvPr/>
        </p:nvSpPr>
        <p:spPr>
          <a:xfrm>
            <a:off x="8727274" y="6053671"/>
            <a:ext cx="330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1631 Midtown Pl. Ste 104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Raleigh, NC 27609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4A2428C-B18E-8544-8143-6B7F5B7FF695}"/>
              </a:ext>
            </a:extLst>
          </p:cNvPr>
          <p:cNvSpPr txBox="1"/>
          <p:nvPr/>
        </p:nvSpPr>
        <p:spPr>
          <a:xfrm>
            <a:off x="4579430" y="6607669"/>
            <a:ext cx="3308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r>
              <a:rPr lang="en-US" sz="14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MedTransform</a:t>
            </a:r>
            <a:endParaRPr lang="en-US" sz="14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4CBAA0-82EE-E249-9F16-FFBFD37DFE90}"/>
              </a:ext>
            </a:extLst>
          </p:cNvPr>
          <p:cNvSpPr txBox="1"/>
          <p:nvPr/>
        </p:nvSpPr>
        <p:spPr>
          <a:xfrm>
            <a:off x="-184291" y="5918021"/>
            <a:ext cx="330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Jalah Clayton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 Share Health Alliance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  <a:hlinkClick r:id="rId6"/>
              </a:rPr>
              <a:t>Jclayton@CareShareHealth.org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919-861-8360</a:t>
            </a:r>
          </a:p>
          <a:p>
            <a:pPr algn="ctr"/>
            <a:r>
              <a:rPr lang="en-US" sz="8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47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41861" y="6376837"/>
            <a:ext cx="3308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r>
              <a:rPr lang="en-US" sz="14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MedTransform</a:t>
            </a:r>
            <a:endParaRPr lang="en-US" sz="14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492" y="294782"/>
            <a:ext cx="2591793" cy="1618629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39753146-F9D1-4743-AE10-E19007E43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343" y="2770810"/>
            <a:ext cx="8505055" cy="2784150"/>
          </a:xfrm>
        </p:spPr>
        <p:txBody>
          <a:bodyPr>
            <a:noAutofit/>
          </a:bodyPr>
          <a:lstStyle/>
          <a:p>
            <a:pPr marL="0" lvl="4" algn="l"/>
            <a:r>
              <a:rPr lang="en-US" sz="2400" b="1" dirty="0">
                <a:solidFill>
                  <a:srgbClr val="2E3A88"/>
                </a:solidFill>
                <a:ea typeface="+mj-ea"/>
              </a:rPr>
              <a:t>The purpose of the Collaborative on Medicaid Transformation is to: 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Convene, educate and support diverse organizations interested in or affected by Medicaid transformation 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E</a:t>
            </a:r>
            <a:r>
              <a:rPr lang="en-US" sz="2400" b="1" dirty="0">
                <a:solidFill>
                  <a:srgbClr val="2E3A88"/>
                </a:solidFill>
              </a:rPr>
              <a:t>levate the community and consumer voice in the transformation 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Support the implementation of Medicaid Transformation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Leverage your expertise in the transformation efforts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70285C-4416-2F4F-A943-31C8BCB0ED74}"/>
              </a:ext>
            </a:extLst>
          </p:cNvPr>
          <p:cNvSpPr/>
          <p:nvPr/>
        </p:nvSpPr>
        <p:spPr>
          <a:xfrm flipV="1">
            <a:off x="0" y="5823856"/>
            <a:ext cx="12192000" cy="1194004"/>
          </a:xfrm>
          <a:prstGeom prst="rect">
            <a:avLst/>
          </a:prstGeom>
          <a:gradFill flip="none" rotWithShape="1">
            <a:gsLst>
              <a:gs pos="0">
                <a:srgbClr val="77C04E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7">
            <a:extLst>
              <a:ext uri="{FF2B5EF4-FFF2-40B4-BE49-F238E27FC236}">
                <a16:creationId xmlns:a16="http://schemas.microsoft.com/office/drawing/2014/main" id="{A3A8625D-D024-F44D-A270-1B954EF61B9F}"/>
              </a:ext>
            </a:extLst>
          </p:cNvPr>
          <p:cNvSpPr txBox="1">
            <a:spLocks/>
          </p:cNvSpPr>
          <p:nvPr/>
        </p:nvSpPr>
        <p:spPr>
          <a:xfrm>
            <a:off x="1474037" y="2056142"/>
            <a:ext cx="9982200" cy="612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4" algn="l"/>
            <a:r>
              <a:rPr lang="en-US" sz="3200" b="1" dirty="0">
                <a:solidFill>
                  <a:srgbClr val="2E3A88"/>
                </a:solidFill>
                <a:ea typeface="+mj-ea"/>
              </a:rPr>
              <a:t>Care Share’s Mission is Collaborating for Health Equity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01AAD88C-FC65-1E4B-B6B2-F22BEE1D6A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5231" y="294782"/>
            <a:ext cx="2166473" cy="1618629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B661AB04-A03E-8A4C-BCA4-A44AE2B2C5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8543" y="5859715"/>
            <a:ext cx="884742" cy="66101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2A21AE9-7B89-C443-A215-07EAD85943A8}"/>
              </a:ext>
            </a:extLst>
          </p:cNvPr>
          <p:cNvSpPr txBox="1"/>
          <p:nvPr/>
        </p:nvSpPr>
        <p:spPr>
          <a:xfrm>
            <a:off x="8727274" y="6053671"/>
            <a:ext cx="330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1631 Midtown Pl. Ste 104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Raleigh, NC 27609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84548E-FCC0-9A46-B750-111288B13625}"/>
              </a:ext>
            </a:extLst>
          </p:cNvPr>
          <p:cNvSpPr txBox="1"/>
          <p:nvPr/>
        </p:nvSpPr>
        <p:spPr>
          <a:xfrm>
            <a:off x="4579430" y="6607669"/>
            <a:ext cx="3308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r>
              <a:rPr lang="en-US" sz="14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MedTransform</a:t>
            </a:r>
            <a:endParaRPr lang="en-US" sz="14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4E1790-C2BF-B444-88D3-7BE08EE48394}"/>
              </a:ext>
            </a:extLst>
          </p:cNvPr>
          <p:cNvSpPr txBox="1"/>
          <p:nvPr/>
        </p:nvSpPr>
        <p:spPr>
          <a:xfrm>
            <a:off x="-184291" y="5918021"/>
            <a:ext cx="330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Jalah Clayton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 Share Health Alliance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  <a:hlinkClick r:id="rId5"/>
              </a:rPr>
              <a:t>Jclayton@CareShareHealth.org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919-861-8360</a:t>
            </a:r>
          </a:p>
          <a:p>
            <a:pPr algn="ctr"/>
            <a:r>
              <a:rPr lang="en-US" sz="8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56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41861" y="6376837"/>
            <a:ext cx="3308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r>
              <a:rPr lang="en-US" sz="14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MedTransform</a:t>
            </a:r>
            <a:endParaRPr lang="en-US" sz="14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492" y="294782"/>
            <a:ext cx="2591793" cy="1618629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39753146-F9D1-4743-AE10-E19007E43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0714" y="2618544"/>
            <a:ext cx="4176800" cy="2766136"/>
          </a:xfrm>
        </p:spPr>
        <p:txBody>
          <a:bodyPr>
            <a:noAutofit/>
          </a:bodyPr>
          <a:lstStyle/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NC DHHS			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Community based organizations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Pre-paid health plans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Providers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Advocates 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Research &amp; evaluation organizations 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70285C-4416-2F4F-A943-31C8BCB0ED74}"/>
              </a:ext>
            </a:extLst>
          </p:cNvPr>
          <p:cNvSpPr/>
          <p:nvPr/>
        </p:nvSpPr>
        <p:spPr>
          <a:xfrm flipV="1">
            <a:off x="0" y="5823856"/>
            <a:ext cx="12192000" cy="1194004"/>
          </a:xfrm>
          <a:prstGeom prst="rect">
            <a:avLst/>
          </a:prstGeom>
          <a:gradFill flip="none" rotWithShape="1">
            <a:gsLst>
              <a:gs pos="0">
                <a:srgbClr val="77C04E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01AAD88C-FC65-1E4B-B6B2-F22BEE1D6A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5231" y="294782"/>
            <a:ext cx="2166473" cy="1618629"/>
          </a:xfrm>
          <a:prstGeom prst="rect">
            <a:avLst/>
          </a:prstGeom>
        </p:spPr>
      </p:pic>
      <p:sp>
        <p:nvSpPr>
          <p:cNvPr id="11" name="Subtitle 7">
            <a:extLst>
              <a:ext uri="{FF2B5EF4-FFF2-40B4-BE49-F238E27FC236}">
                <a16:creationId xmlns:a16="http://schemas.microsoft.com/office/drawing/2014/main" id="{D5F1B7F4-FEFA-C24E-8CE2-6A74D384C16D}"/>
              </a:ext>
            </a:extLst>
          </p:cNvPr>
          <p:cNvSpPr txBox="1">
            <a:spLocks/>
          </p:cNvSpPr>
          <p:nvPr/>
        </p:nvSpPr>
        <p:spPr>
          <a:xfrm>
            <a:off x="6915743" y="2618544"/>
            <a:ext cx="4176800" cy="2602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Funders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Local DSS 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Safety net organizations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Beneficiaries 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</a:rPr>
              <a:t>Navigators &amp; assisters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</a:rPr>
              <a:t>Other interested stakeholders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342900" lvl="4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342900" lvl="4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342900" lvl="4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342900" lvl="4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B95D2B-CC74-F041-A671-B2970CE18BF9}"/>
              </a:ext>
            </a:extLst>
          </p:cNvPr>
          <p:cNvSpPr txBox="1"/>
          <p:nvPr/>
        </p:nvSpPr>
        <p:spPr>
          <a:xfrm>
            <a:off x="2060714" y="1973590"/>
            <a:ext cx="7652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E3A88"/>
                </a:solidFill>
                <a:ea typeface="+mj-ea"/>
              </a:rPr>
              <a:t>The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2E3A88"/>
                </a:solidFill>
                <a:ea typeface="+mj-ea"/>
              </a:rPr>
              <a:t>Collaborative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2E3A88"/>
                </a:solidFill>
                <a:ea typeface="+mj-ea"/>
              </a:rPr>
              <a:t>Includes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3983D238-E28E-2C46-867B-1A6C4CED88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8543" y="5859715"/>
            <a:ext cx="884742" cy="6610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A53B3EF-69A7-DB47-8850-E4B6029CE77F}"/>
              </a:ext>
            </a:extLst>
          </p:cNvPr>
          <p:cNvSpPr txBox="1"/>
          <p:nvPr/>
        </p:nvSpPr>
        <p:spPr>
          <a:xfrm>
            <a:off x="8727274" y="6053671"/>
            <a:ext cx="330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1631 Midtown Pl. Ste 104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Raleigh, NC 27609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7E9DBB-3B57-8E4F-90DC-A5B86E60A3F9}"/>
              </a:ext>
            </a:extLst>
          </p:cNvPr>
          <p:cNvSpPr txBox="1"/>
          <p:nvPr/>
        </p:nvSpPr>
        <p:spPr>
          <a:xfrm>
            <a:off x="4579430" y="6607669"/>
            <a:ext cx="3308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r>
              <a:rPr lang="en-US" sz="14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MedTransform</a:t>
            </a:r>
            <a:endParaRPr lang="en-US" sz="14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490DEB-B709-914B-9898-5C2217E209D2}"/>
              </a:ext>
            </a:extLst>
          </p:cNvPr>
          <p:cNvSpPr txBox="1"/>
          <p:nvPr/>
        </p:nvSpPr>
        <p:spPr>
          <a:xfrm>
            <a:off x="-184291" y="5918021"/>
            <a:ext cx="330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Jalah Clayton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 Share Health Alliance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  <a:hlinkClick r:id="rId5"/>
              </a:rPr>
              <a:t>Jclayton@CareShareHealth.org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919-861-8360</a:t>
            </a:r>
          </a:p>
          <a:p>
            <a:pPr algn="ctr"/>
            <a:r>
              <a:rPr lang="en-US" sz="8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72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41861" y="6376837"/>
            <a:ext cx="3308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r>
              <a:rPr lang="en-US" sz="14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MedTransform</a:t>
            </a:r>
            <a:endParaRPr lang="en-US" sz="14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492" y="294782"/>
            <a:ext cx="2591793" cy="1618629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39753146-F9D1-4743-AE10-E19007E43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5539" y="2938346"/>
            <a:ext cx="8260922" cy="2766136"/>
          </a:xfrm>
        </p:spPr>
        <p:txBody>
          <a:bodyPr>
            <a:noAutofit/>
          </a:bodyPr>
          <a:lstStyle/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What has been going well? 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What could be going better? 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Where are there opportunities to collaborate? 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Are there any recommendations and actions the Collaborative can take? 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2E3A88"/>
                </a:solidFill>
                <a:ea typeface="+mj-ea"/>
              </a:rPr>
              <a:t>What topics would you like to see covered in 2023? What information do you need?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2E3A88"/>
              </a:solidFill>
              <a:ea typeface="+mj-ea"/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70285C-4416-2F4F-A943-31C8BCB0ED74}"/>
              </a:ext>
            </a:extLst>
          </p:cNvPr>
          <p:cNvSpPr/>
          <p:nvPr/>
        </p:nvSpPr>
        <p:spPr>
          <a:xfrm flipV="1">
            <a:off x="0" y="5823856"/>
            <a:ext cx="12192000" cy="1194004"/>
          </a:xfrm>
          <a:prstGeom prst="rect">
            <a:avLst/>
          </a:prstGeom>
          <a:gradFill flip="none" rotWithShape="1">
            <a:gsLst>
              <a:gs pos="0">
                <a:srgbClr val="77C04E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01AAD88C-FC65-1E4B-B6B2-F22BEE1D6A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5231" y="294782"/>
            <a:ext cx="2166473" cy="161862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BB95D2B-CC74-F041-A671-B2970CE18BF9}"/>
              </a:ext>
            </a:extLst>
          </p:cNvPr>
          <p:cNvSpPr txBox="1"/>
          <p:nvPr/>
        </p:nvSpPr>
        <p:spPr>
          <a:xfrm>
            <a:off x="2060714" y="1973590"/>
            <a:ext cx="7652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E3A88"/>
                </a:solidFill>
                <a:ea typeface="+mj-ea"/>
              </a:rPr>
              <a:t>Partner Updates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3983D238-E28E-2C46-867B-1A6C4CED88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8543" y="5859715"/>
            <a:ext cx="884742" cy="6610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A53B3EF-69A7-DB47-8850-E4B6029CE77F}"/>
              </a:ext>
            </a:extLst>
          </p:cNvPr>
          <p:cNvSpPr txBox="1"/>
          <p:nvPr/>
        </p:nvSpPr>
        <p:spPr>
          <a:xfrm>
            <a:off x="8727274" y="6053671"/>
            <a:ext cx="330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1631 Midtown Pl. Ste 104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Raleigh, NC 27609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7E9DBB-3B57-8E4F-90DC-A5B86E60A3F9}"/>
              </a:ext>
            </a:extLst>
          </p:cNvPr>
          <p:cNvSpPr txBox="1"/>
          <p:nvPr/>
        </p:nvSpPr>
        <p:spPr>
          <a:xfrm>
            <a:off x="4579430" y="6607669"/>
            <a:ext cx="3308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r>
              <a:rPr lang="en-US" sz="14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MedTransform</a:t>
            </a:r>
            <a:endParaRPr lang="en-US" sz="14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490DEB-B709-914B-9898-5C2217E209D2}"/>
              </a:ext>
            </a:extLst>
          </p:cNvPr>
          <p:cNvSpPr txBox="1"/>
          <p:nvPr/>
        </p:nvSpPr>
        <p:spPr>
          <a:xfrm>
            <a:off x="-184291" y="5918021"/>
            <a:ext cx="330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Jalah Clayton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 Share Health Alliance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  <a:hlinkClick r:id="rId5"/>
              </a:rPr>
              <a:t>Jclayton@CareShareHealth.org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919-861-8360</a:t>
            </a:r>
          </a:p>
          <a:p>
            <a:pPr algn="ctr"/>
            <a:r>
              <a:rPr lang="en-US" sz="8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283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870285C-4416-2F4F-A943-31C8BCB0ED74}"/>
              </a:ext>
            </a:extLst>
          </p:cNvPr>
          <p:cNvSpPr/>
          <p:nvPr/>
        </p:nvSpPr>
        <p:spPr>
          <a:xfrm flipV="1">
            <a:off x="0" y="5823856"/>
            <a:ext cx="12192000" cy="1194004"/>
          </a:xfrm>
          <a:prstGeom prst="rect">
            <a:avLst/>
          </a:prstGeom>
          <a:gradFill flip="none" rotWithShape="1">
            <a:gsLst>
              <a:gs pos="0">
                <a:srgbClr val="77C04E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6226C623-C7BC-DF46-B0D6-633FFF4DF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543" y="5859715"/>
            <a:ext cx="884742" cy="66101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F617A4-4952-F04B-A68A-3B4170BB2A57}"/>
              </a:ext>
            </a:extLst>
          </p:cNvPr>
          <p:cNvSpPr txBox="1"/>
          <p:nvPr/>
        </p:nvSpPr>
        <p:spPr>
          <a:xfrm>
            <a:off x="8723085" y="6025318"/>
            <a:ext cx="330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1631 Midtown Pl. Ste 104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Raleigh, NC 27609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9430" y="6607669"/>
            <a:ext cx="3308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r>
              <a:rPr lang="en-US" sz="14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MedTransform</a:t>
            </a:r>
            <a:endParaRPr lang="en-US" sz="14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31" y="337270"/>
            <a:ext cx="2007137" cy="1253499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ED618369-1C70-DA44-A6C9-59E7B119A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7645" y="1671529"/>
            <a:ext cx="8551848" cy="78157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2E3A88"/>
                </a:solidFill>
                <a:latin typeface="+mn-lt"/>
                <a:ea typeface="+mn-ea"/>
                <a:cs typeface="+mn-cs"/>
              </a:rPr>
              <a:t>Equity+ Network Launch!</a:t>
            </a:r>
            <a:endParaRPr lang="en-US" sz="2800" b="1" dirty="0">
              <a:solidFill>
                <a:srgbClr val="2E3A8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Subtitle 3">
            <a:extLst>
              <a:ext uri="{FF2B5EF4-FFF2-40B4-BE49-F238E27FC236}">
                <a16:creationId xmlns:a16="http://schemas.microsoft.com/office/drawing/2014/main" id="{498AA745-AC29-3A40-BF08-4911C23D8DCD}"/>
              </a:ext>
            </a:extLst>
          </p:cNvPr>
          <p:cNvSpPr txBox="1">
            <a:spLocks/>
          </p:cNvSpPr>
          <p:nvPr/>
        </p:nvSpPr>
        <p:spPr>
          <a:xfrm>
            <a:off x="3363341" y="1851946"/>
            <a:ext cx="5740456" cy="386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2E3A88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25FCED-F6EB-5C4B-972B-2A6BF7399333}"/>
              </a:ext>
            </a:extLst>
          </p:cNvPr>
          <p:cNvSpPr txBox="1"/>
          <p:nvPr/>
        </p:nvSpPr>
        <p:spPr>
          <a:xfrm>
            <a:off x="-184291" y="5918021"/>
            <a:ext cx="330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Jalah Clayton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 Share Health Alliance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  <a:hlinkClick r:id="rId5"/>
              </a:rPr>
              <a:t>Jclayton@CareShareHealth.org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919-861-8360</a:t>
            </a:r>
          </a:p>
          <a:p>
            <a:pPr algn="ctr"/>
            <a:r>
              <a:rPr lang="en-US" sz="8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4" name="Subtitle 7">
            <a:extLst>
              <a:ext uri="{FF2B5EF4-FFF2-40B4-BE49-F238E27FC236}">
                <a16:creationId xmlns:a16="http://schemas.microsoft.com/office/drawing/2014/main" id="{E69D2C0C-1632-A091-B1A5-DBD7388F3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775494"/>
            <a:ext cx="7099568" cy="2945948"/>
          </a:xfrm>
        </p:spPr>
        <p:txBody>
          <a:bodyPr>
            <a:noAutofit/>
          </a:bodyPr>
          <a:lstStyle/>
          <a:p>
            <a:pPr marL="800100" lvl="5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</a:rPr>
              <a:t>To serve as a hub for Equity in Action by supporting Community-Based Organizations collaborative learning and capacity building through Equity+ Network​ Resources</a:t>
            </a:r>
          </a:p>
          <a:p>
            <a:pPr marL="800100" lvl="5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</a:rPr>
              <a:t>Equity+ Network offers:</a:t>
            </a:r>
          </a:p>
          <a:p>
            <a:pPr marL="1257300" lvl="6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  <a:hlinkClick r:id="rId6"/>
              </a:rPr>
              <a:t>The </a:t>
            </a:r>
            <a:r>
              <a:rPr lang="en-US" sz="1800" b="1" dirty="0" err="1">
                <a:solidFill>
                  <a:srgbClr val="2E3A88"/>
                </a:solidFill>
                <a:ea typeface="+mj-ea"/>
                <a:hlinkClick r:id="rId6"/>
              </a:rPr>
              <a:t>Equinet</a:t>
            </a:r>
            <a:r>
              <a:rPr lang="en-US" sz="1800" b="1" dirty="0">
                <a:solidFill>
                  <a:srgbClr val="2E3A88"/>
                </a:solidFill>
                <a:ea typeface="+mj-ea"/>
                <a:hlinkClick r:id="rId6"/>
              </a:rPr>
              <a:t> Resource Library</a:t>
            </a:r>
            <a:r>
              <a:rPr lang="en-US" sz="1800" b="1" dirty="0">
                <a:solidFill>
                  <a:srgbClr val="2E3A88"/>
                </a:solidFill>
                <a:ea typeface="+mj-ea"/>
              </a:rPr>
              <a:t>: A collection of tools and resources to help CBOs best serve their communities.</a:t>
            </a:r>
          </a:p>
          <a:p>
            <a:pPr marL="1257300" lvl="6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  <a:hlinkClick r:id="rId7"/>
              </a:rPr>
              <a:t>Community Resource Map</a:t>
            </a:r>
            <a:r>
              <a:rPr lang="en-US" sz="1800" b="1" dirty="0">
                <a:solidFill>
                  <a:srgbClr val="2E3A88"/>
                </a:solidFill>
                <a:ea typeface="+mj-ea"/>
              </a:rPr>
              <a:t>: A map of North Carolina-based CBOs and their available services.</a:t>
            </a:r>
          </a:p>
          <a:p>
            <a:pPr marL="1257300" lvl="6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  <a:hlinkClick r:id="rId8"/>
              </a:rPr>
              <a:t>Calendar of CBO Events</a:t>
            </a:r>
            <a:r>
              <a:rPr lang="en-US" sz="1800" b="1" dirty="0">
                <a:solidFill>
                  <a:srgbClr val="2E3A88"/>
                </a:solidFill>
                <a:ea typeface="+mj-ea"/>
              </a:rPr>
              <a:t>: Upcoming events hosted by Equity+ Network partner CBOs.</a:t>
            </a: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DB50875-E995-80A5-63A0-093E41828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058" y="2633519"/>
            <a:ext cx="4697158" cy="286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81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870285C-4416-2F4F-A943-31C8BCB0ED74}"/>
              </a:ext>
            </a:extLst>
          </p:cNvPr>
          <p:cNvSpPr/>
          <p:nvPr/>
        </p:nvSpPr>
        <p:spPr>
          <a:xfrm flipV="1">
            <a:off x="0" y="5823856"/>
            <a:ext cx="12192000" cy="1194004"/>
          </a:xfrm>
          <a:prstGeom prst="rect">
            <a:avLst/>
          </a:prstGeom>
          <a:gradFill flip="none" rotWithShape="1">
            <a:gsLst>
              <a:gs pos="0">
                <a:srgbClr val="77C04E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6226C623-C7BC-DF46-B0D6-633FFF4DF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543" y="5859715"/>
            <a:ext cx="884742" cy="66101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F617A4-4952-F04B-A68A-3B4170BB2A57}"/>
              </a:ext>
            </a:extLst>
          </p:cNvPr>
          <p:cNvSpPr txBox="1"/>
          <p:nvPr/>
        </p:nvSpPr>
        <p:spPr>
          <a:xfrm>
            <a:off x="8723085" y="6025318"/>
            <a:ext cx="330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1631 Midtown Pl. Ste 104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Raleigh, NC 27609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9430" y="6607669"/>
            <a:ext cx="3308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r>
              <a:rPr lang="en-US" sz="14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MedTransform</a:t>
            </a:r>
            <a:endParaRPr lang="en-US" sz="14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32" y="176669"/>
            <a:ext cx="2007137" cy="125349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75C74B8E-E407-554A-83B6-542BC3394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83125" y="1239412"/>
            <a:ext cx="6635578" cy="2387600"/>
          </a:xfrm>
        </p:spPr>
        <p:txBody>
          <a:bodyPr>
            <a:normAutofit/>
          </a:bodyPr>
          <a:lstStyle/>
          <a:p>
            <a:pPr marL="11113" lvl="6" algn="ctr"/>
            <a:r>
              <a:rPr lang="en-US" sz="4000" dirty="0">
                <a:solidFill>
                  <a:srgbClr val="2E3A88"/>
                </a:solidFill>
              </a:rPr>
              <a:t>Questions &amp; Discussion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54F8D04-55A8-844F-9661-8E00B5437B00}"/>
              </a:ext>
            </a:extLst>
          </p:cNvPr>
          <p:cNvSpPr txBox="1"/>
          <p:nvPr/>
        </p:nvSpPr>
        <p:spPr>
          <a:xfrm>
            <a:off x="-184291" y="5918021"/>
            <a:ext cx="330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Jalah Clayton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 Share Health Alliance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  <a:hlinkClick r:id="rId5"/>
              </a:rPr>
              <a:t>Jclayton@CareShareHealth.org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919-861-8360</a:t>
            </a:r>
          </a:p>
          <a:p>
            <a:pPr algn="ctr"/>
            <a:r>
              <a:rPr lang="en-US" sz="8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823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870285C-4416-2F4F-A943-31C8BCB0ED74}"/>
              </a:ext>
            </a:extLst>
          </p:cNvPr>
          <p:cNvSpPr/>
          <p:nvPr/>
        </p:nvSpPr>
        <p:spPr>
          <a:xfrm flipV="1">
            <a:off x="0" y="5823856"/>
            <a:ext cx="12192000" cy="1194004"/>
          </a:xfrm>
          <a:prstGeom prst="rect">
            <a:avLst/>
          </a:prstGeom>
          <a:gradFill flip="none" rotWithShape="1">
            <a:gsLst>
              <a:gs pos="0">
                <a:srgbClr val="77C04E"/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6226C623-C7BC-DF46-B0D6-633FFF4DF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543" y="5859715"/>
            <a:ext cx="884742" cy="66101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F617A4-4952-F04B-A68A-3B4170BB2A57}"/>
              </a:ext>
            </a:extLst>
          </p:cNvPr>
          <p:cNvSpPr txBox="1"/>
          <p:nvPr/>
        </p:nvSpPr>
        <p:spPr>
          <a:xfrm>
            <a:off x="8723085" y="6025318"/>
            <a:ext cx="3308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1631 Midtown Pl. Ste 104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Raleigh, NC 27609</a:t>
            </a: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9430" y="6607669"/>
            <a:ext cx="3308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r>
              <a:rPr lang="en-US" sz="14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/</a:t>
            </a:r>
            <a:r>
              <a:rPr lang="en-US" sz="14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MedTransform</a:t>
            </a:r>
            <a:endParaRPr lang="en-US" sz="14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431" y="22905"/>
            <a:ext cx="2007137" cy="1253499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ED618369-1C70-DA44-A6C9-59E7B119A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9446" y="1360429"/>
            <a:ext cx="8551848" cy="78157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2E3A88"/>
                </a:solidFill>
                <a:latin typeface="+mn-lt"/>
                <a:ea typeface="+mn-ea"/>
                <a:cs typeface="+mn-cs"/>
              </a:rPr>
              <a:t>Medicaid Transformation Updates</a:t>
            </a:r>
            <a:r>
              <a:rPr lang="en-US" sz="2800" b="1" dirty="0">
                <a:solidFill>
                  <a:srgbClr val="2E3A88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15" name="Subtitle 3">
            <a:extLst>
              <a:ext uri="{FF2B5EF4-FFF2-40B4-BE49-F238E27FC236}">
                <a16:creationId xmlns:a16="http://schemas.microsoft.com/office/drawing/2014/main" id="{498AA745-AC29-3A40-BF08-4911C23D8DCD}"/>
              </a:ext>
            </a:extLst>
          </p:cNvPr>
          <p:cNvSpPr txBox="1">
            <a:spLocks/>
          </p:cNvSpPr>
          <p:nvPr/>
        </p:nvSpPr>
        <p:spPr>
          <a:xfrm>
            <a:off x="3363341" y="1851946"/>
            <a:ext cx="5740456" cy="3869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2E3A88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25FCED-F6EB-5C4B-972B-2A6BF7399333}"/>
              </a:ext>
            </a:extLst>
          </p:cNvPr>
          <p:cNvSpPr txBox="1"/>
          <p:nvPr/>
        </p:nvSpPr>
        <p:spPr>
          <a:xfrm>
            <a:off x="-184291" y="5918021"/>
            <a:ext cx="3308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Jalah Clayton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 Share Health Alliance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  <a:hlinkClick r:id="rId5"/>
              </a:rPr>
              <a:t>Jclayton@CareShareHealth.org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r>
              <a:rPr lang="en-US" sz="800" dirty="0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919-861-8360</a:t>
            </a:r>
          </a:p>
          <a:p>
            <a:pPr algn="ctr"/>
            <a:r>
              <a:rPr lang="en-US" sz="800" dirty="0" err="1">
                <a:solidFill>
                  <a:schemeClr val="bg1"/>
                </a:solidFill>
                <a:latin typeface="Termina Medium" charset="0"/>
                <a:ea typeface="Termina Medium" charset="0"/>
                <a:cs typeface="Termina Medium" charset="0"/>
              </a:rPr>
              <a:t>CareShareHealth.org</a:t>
            </a:r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  <a:p>
            <a:pPr algn="ctr"/>
            <a:endParaRPr lang="en-US" sz="800" dirty="0">
              <a:solidFill>
                <a:schemeClr val="bg1"/>
              </a:solidFill>
              <a:latin typeface="Termina Medium" charset="0"/>
              <a:ea typeface="Termina Medium" charset="0"/>
              <a:cs typeface="Termina Medium" charset="0"/>
            </a:endParaRPr>
          </a:p>
        </p:txBody>
      </p:sp>
      <p:sp>
        <p:nvSpPr>
          <p:cNvPr id="4" name="Subtitle 7">
            <a:extLst>
              <a:ext uri="{FF2B5EF4-FFF2-40B4-BE49-F238E27FC236}">
                <a16:creationId xmlns:a16="http://schemas.microsoft.com/office/drawing/2014/main" id="{E69D2C0C-1632-A091-B1A5-DBD7388F3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43" y="2351869"/>
            <a:ext cx="5260000" cy="3471987"/>
          </a:xfrm>
        </p:spPr>
        <p:txBody>
          <a:bodyPr>
            <a:noAutofit/>
          </a:bodyPr>
          <a:lstStyle/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</a:rPr>
              <a:t>Tailored Plan Launch Updates – Full Launch on April 1, 2023</a:t>
            </a:r>
          </a:p>
          <a:p>
            <a:pPr marL="800100" lvl="5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  <a:hlinkClick r:id="rId6"/>
              </a:rPr>
              <a:t>NC DHHS Press Release</a:t>
            </a:r>
            <a:endParaRPr lang="en-US" sz="1800" b="1" dirty="0">
              <a:solidFill>
                <a:srgbClr val="2E3A88"/>
              </a:solidFill>
              <a:ea typeface="+mj-ea"/>
            </a:endParaRPr>
          </a:p>
          <a:p>
            <a:pPr marL="800100" lvl="5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  <a:hlinkClick r:id="rId7"/>
              </a:rPr>
              <a:t>NC DHHS Tailored Care Management </a:t>
            </a:r>
            <a:r>
              <a:rPr lang="en-US" sz="1800" b="1" dirty="0">
                <a:solidFill>
                  <a:srgbClr val="2E3A88"/>
                </a:solidFill>
                <a:ea typeface="+mj-ea"/>
              </a:rPr>
              <a:t>– Launched Dec. 1, 2022</a:t>
            </a:r>
          </a:p>
          <a:p>
            <a:pPr marL="800100" lvl="5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  <a:hlinkClick r:id="rId8"/>
              </a:rPr>
              <a:t>NC Medicaid Ombudsman Interactive Monthly Update </a:t>
            </a:r>
            <a:r>
              <a:rPr lang="en-US" sz="1800" b="1" dirty="0">
                <a:solidFill>
                  <a:srgbClr val="2E3A88"/>
                </a:solidFill>
                <a:ea typeface="+mj-ea"/>
              </a:rPr>
              <a:t>– Upcoming January 18, 2022</a:t>
            </a:r>
          </a:p>
          <a:p>
            <a:pPr marL="457200" lvl="5" algn="l"/>
            <a:endParaRPr lang="en-US" sz="1800" b="1" dirty="0">
              <a:solidFill>
                <a:srgbClr val="2E3A88"/>
              </a:solidFill>
              <a:ea typeface="+mj-ea"/>
            </a:endParaRP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  <a:hlinkClick r:id="rId9"/>
              </a:rPr>
              <a:t>Health Opportunities Pilots at Work </a:t>
            </a:r>
            <a:r>
              <a:rPr lang="en-US" sz="1800" b="1" dirty="0">
                <a:solidFill>
                  <a:srgbClr val="2E3A88"/>
                </a:solidFill>
                <a:ea typeface="+mj-ea"/>
              </a:rPr>
              <a:t>Webpage</a:t>
            </a:r>
          </a:p>
          <a:p>
            <a:pPr marL="0" lvl="4" algn="l"/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342900" lvl="4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</p:txBody>
      </p:sp>
      <p:sp>
        <p:nvSpPr>
          <p:cNvPr id="2" name="Subtitle 7">
            <a:extLst>
              <a:ext uri="{FF2B5EF4-FFF2-40B4-BE49-F238E27FC236}">
                <a16:creationId xmlns:a16="http://schemas.microsoft.com/office/drawing/2014/main" id="{C684962C-564C-88D1-3298-1B7191B119DD}"/>
              </a:ext>
            </a:extLst>
          </p:cNvPr>
          <p:cNvSpPr txBox="1">
            <a:spLocks/>
          </p:cNvSpPr>
          <p:nvPr/>
        </p:nvSpPr>
        <p:spPr>
          <a:xfrm>
            <a:off x="5906043" y="2293716"/>
            <a:ext cx="5787414" cy="34719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</a:rPr>
              <a:t>PHE Unwinding Timeline, Tools and Updates </a:t>
            </a:r>
          </a:p>
          <a:p>
            <a:pPr marL="800100" lvl="5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</a:rPr>
              <a:t>NC DHHS Resources in Preparation for End of the Federal PHE</a:t>
            </a:r>
          </a:p>
          <a:p>
            <a:pPr marL="1257300" lvl="6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  <a:hlinkClick r:id="rId10"/>
              </a:rPr>
              <a:t>NC Medicaid End of COVID-19 PHE Webpage</a:t>
            </a:r>
            <a:endParaRPr lang="en-US" sz="1800" b="1" dirty="0">
              <a:solidFill>
                <a:srgbClr val="2E3A88"/>
              </a:solidFill>
              <a:ea typeface="+mj-ea"/>
            </a:endParaRPr>
          </a:p>
          <a:p>
            <a:pPr marL="1257300" lvl="6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  <a:hlinkClick r:id="rId11"/>
              </a:rPr>
              <a:t>End of COVID-19 PHE Toolkit</a:t>
            </a:r>
            <a:endParaRPr lang="en-US" sz="1800" b="1" dirty="0">
              <a:solidFill>
                <a:srgbClr val="2E3A88"/>
              </a:solidFill>
              <a:ea typeface="+mj-ea"/>
            </a:endParaRPr>
          </a:p>
          <a:p>
            <a:pPr marL="1257300" lvl="6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  <a:hlinkClick r:id="rId12"/>
              </a:rPr>
              <a:t>Community Partners Webinars</a:t>
            </a:r>
            <a:endParaRPr lang="en-US" sz="1800" b="1" dirty="0">
              <a:solidFill>
                <a:srgbClr val="2E3A88"/>
              </a:solidFill>
              <a:ea typeface="+mj-ea"/>
            </a:endParaRPr>
          </a:p>
          <a:p>
            <a:pPr marL="1257300" lvl="6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</a:rPr>
              <a:t>Enhanced </a:t>
            </a:r>
            <a:r>
              <a:rPr lang="en-US" sz="1800" b="1" dirty="0" err="1">
                <a:solidFill>
                  <a:srgbClr val="2E3A88"/>
                </a:solidFill>
                <a:ea typeface="+mj-ea"/>
              </a:rPr>
              <a:t>ePass</a:t>
            </a:r>
            <a:r>
              <a:rPr lang="en-US" sz="1800" b="1" dirty="0">
                <a:solidFill>
                  <a:srgbClr val="2E3A88"/>
                </a:solidFill>
                <a:ea typeface="+mj-ea"/>
              </a:rPr>
              <a:t> Account </a:t>
            </a:r>
            <a:r>
              <a:rPr lang="en-US" sz="1800" b="1" dirty="0">
                <a:solidFill>
                  <a:srgbClr val="2E3A88"/>
                </a:solidFill>
                <a:ea typeface="+mj-ea"/>
                <a:hlinkClick r:id="rId13"/>
              </a:rPr>
              <a:t>Fact Sheet</a:t>
            </a:r>
            <a:endParaRPr lang="en-US" sz="1800" b="1" dirty="0">
              <a:solidFill>
                <a:srgbClr val="2E3A88"/>
              </a:solidFill>
              <a:ea typeface="+mj-ea"/>
            </a:endParaRPr>
          </a:p>
          <a:p>
            <a:pPr marL="342900" lvl="4" indent="-342900" algn="l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2E3A88"/>
              </a:solidFill>
              <a:ea typeface="+mj-ea"/>
            </a:endParaRP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</a:rPr>
              <a:t>CMS North Carolina Stakeholder Calls</a:t>
            </a:r>
          </a:p>
          <a:p>
            <a:pPr marL="800100" lvl="5" indent="-342900" algn="l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2E3A88"/>
                </a:solidFill>
                <a:ea typeface="+mj-ea"/>
              </a:rPr>
              <a:t>Upcoming </a:t>
            </a:r>
            <a:r>
              <a:rPr lang="en-US" sz="1800" b="1" dirty="0" err="1">
                <a:solidFill>
                  <a:srgbClr val="2E3A88"/>
                </a:solidFill>
                <a:ea typeface="+mj-ea"/>
              </a:rPr>
              <a:t>Janaury</a:t>
            </a:r>
            <a:r>
              <a:rPr lang="en-US" sz="1800" b="1" dirty="0">
                <a:solidFill>
                  <a:srgbClr val="2E3A88"/>
                </a:solidFill>
                <a:ea typeface="+mj-ea"/>
              </a:rPr>
              <a:t> 17</a:t>
            </a:r>
            <a:r>
              <a:rPr lang="en-US" sz="1800" b="1" baseline="30000" dirty="0">
                <a:solidFill>
                  <a:srgbClr val="2E3A88"/>
                </a:solidFill>
                <a:ea typeface="+mj-ea"/>
              </a:rPr>
              <a:t>th</a:t>
            </a:r>
            <a:r>
              <a:rPr lang="en-US" sz="1800" b="1" dirty="0">
                <a:solidFill>
                  <a:srgbClr val="2E3A88"/>
                </a:solidFill>
                <a:ea typeface="+mj-ea"/>
              </a:rPr>
              <a:t> – </a:t>
            </a:r>
            <a:r>
              <a:rPr lang="en-US" sz="1800" b="1" dirty="0">
                <a:solidFill>
                  <a:srgbClr val="2E3A88"/>
                </a:solidFill>
                <a:ea typeface="+mj-ea"/>
                <a:hlinkClick r:id="rId14"/>
              </a:rPr>
              <a:t>Register Here</a:t>
            </a:r>
            <a:endParaRPr lang="en-US" sz="1800" b="1" dirty="0">
              <a:solidFill>
                <a:srgbClr val="2E3A88"/>
              </a:solidFill>
              <a:ea typeface="+mj-ea"/>
            </a:endParaRPr>
          </a:p>
          <a:p>
            <a:pPr marL="342900" lvl="4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342900" lvl="4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2E3A88"/>
              </a:solidFill>
              <a:ea typeface="+mj-ea"/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  <a:p>
            <a:pPr marL="0" lvl="4" algn="l"/>
            <a:endParaRPr lang="en-US" sz="2400" b="1" dirty="0">
              <a:solidFill>
                <a:srgbClr val="2E3A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80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re Share templates" id="{4711A293-FCCB-CF46-A5DF-B42F61CF20D6}" vid="{BD2EB5E9-311F-9E4D-A978-F537C9F71F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7779</TotalTime>
  <Words>966</Words>
  <Application>Microsoft Macintosh PowerPoint</Application>
  <PresentationFormat>Widescreen</PresentationFormat>
  <Paragraphs>215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Fira Sans ExtraBold</vt:lpstr>
      <vt:lpstr>Termina Medium</vt:lpstr>
      <vt:lpstr>Office Theme</vt:lpstr>
      <vt:lpstr>NC COMeT  Partner Updates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Equity+ Network Launch!</vt:lpstr>
      <vt:lpstr>Questions &amp; Discussion</vt:lpstr>
      <vt:lpstr>Medicaid Transformation Updates </vt:lpstr>
      <vt:lpstr>Next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Kelly</dc:creator>
  <cp:lastModifiedBy>Jalah Clayton</cp:lastModifiedBy>
  <cp:revision>93</cp:revision>
  <cp:lastPrinted>2020-10-09T12:33:47Z</cp:lastPrinted>
  <dcterms:created xsi:type="dcterms:W3CDTF">2020-05-19T17:21:20Z</dcterms:created>
  <dcterms:modified xsi:type="dcterms:W3CDTF">2023-01-13T16:00:06Z</dcterms:modified>
</cp:coreProperties>
</file>